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6"/>
  </p:notesMasterIdLst>
  <p:sldIdLst>
    <p:sldId id="256" r:id="rId2"/>
    <p:sldId id="260" r:id="rId3"/>
    <p:sldId id="262" r:id="rId4"/>
    <p:sldId id="261" r:id="rId5"/>
    <p:sldId id="263" r:id="rId6"/>
    <p:sldId id="265" r:id="rId7"/>
    <p:sldId id="267" r:id="rId8"/>
    <p:sldId id="268" r:id="rId9"/>
    <p:sldId id="281" r:id="rId10"/>
    <p:sldId id="269" r:id="rId11"/>
    <p:sldId id="284" r:id="rId12"/>
    <p:sldId id="270" r:id="rId13"/>
    <p:sldId id="271" r:id="rId14"/>
    <p:sldId id="272" r:id="rId15"/>
    <p:sldId id="273" r:id="rId16"/>
    <p:sldId id="274" r:id="rId17"/>
    <p:sldId id="276" r:id="rId18"/>
    <p:sldId id="277" r:id="rId19"/>
    <p:sldId id="278" r:id="rId20"/>
    <p:sldId id="283" r:id="rId21"/>
    <p:sldId id="279" r:id="rId22"/>
    <p:sldId id="280" r:id="rId23"/>
    <p:sldId id="285" r:id="rId24"/>
    <p:sldId id="282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94541"/>
  </p:normalViewPr>
  <p:slideViewPr>
    <p:cSldViewPr snapToGrid="0" snapToObjects="1">
      <p:cViewPr varScale="1">
        <p:scale>
          <a:sx n="165" d="100"/>
          <a:sy n="165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A0F4D-10CB-1547-936B-241BAE9C2F88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0CFF9-B111-A44C-9580-440B8653B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02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0CFF9-B111-A44C-9580-440B8653B6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32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0BE9A-24EA-D845-8EA1-81A160440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43595-DAE3-9948-8431-09380576F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13D86-F97C-B445-B5A0-73703E65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1B29B-0DE2-3841-B715-313AD6B17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C3FA5-F2C0-5749-887F-B37DB4DE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4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F1E5-1BEF-6043-9609-0F2510C6F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44ADB-9D69-1E4C-AEED-362AD93D6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0545D-F3E2-9B47-8394-F8D20B19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D2CD7-6C61-6740-8126-0E9DFF77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04DAC-374F-5F4A-B37D-7EC84F7C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9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F489C-F87F-F14B-9AA9-13AD3CAE2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1BCEE-566A-C842-A242-D815CC32D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A5BD1-DCA2-F34C-9864-F6AA55A2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87F56-3A24-624F-A5A8-6BBD3E49B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EE6D8-6157-2B42-9731-02501B24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6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F424-C60F-EE4C-84F9-BF46BCBD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3C203-6DB7-B24A-A61B-42003DCA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BCE46-8B36-5043-A2A2-E98A1E6E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1905-6BDC-6742-97FB-3234EC71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C83FA-1391-C04A-B32E-1AEB3778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32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C582-1D17-904F-9821-057EB773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D0182-68FB-8A40-BBBF-022CD480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EBA07-F44C-D745-AB61-51E3F4293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A1669-E333-154A-A917-867AB4B5A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D988B-9B04-4942-8D50-7003EBBD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F88A-5256-7647-BB03-D594F8FE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8157-5D8E-484D-A997-7212609992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1E2BB-BB07-544D-A8B8-B302287E2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4ABD3-DC53-DA48-8559-087096D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E1F9C4-3A2E-FA44-BD12-3CA2CA9D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70AA9-4F60-C24D-8607-EF6DB5D2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40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446A-3EC3-AB43-90B8-FD83E989D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DF90F-2B59-474F-B4EC-D8D6CF2E7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43D6D-7278-924D-B321-F4D4FA3F8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B704F-1188-034F-B199-8A665A934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B436E-BE06-8E46-9F1D-6091B91AEA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F63247-3F0A-E840-A36C-D0310899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CCFBD5-7E59-2A47-B812-F9F79C50E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9F8ED-353B-2143-9B7E-6460EC2A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49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B683-7C50-8049-9979-D856F4DCC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56213C-08DC-8A40-99EB-97B53204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A8C79-E899-9942-AFA6-DF4D8AF7E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7760F-B789-4046-B76E-212E7908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3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A588A-3085-4344-9B5C-626D7A576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95418-E523-1B4D-B0DC-2BFF4BC2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74602-E139-324B-AE90-86D9BDD2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3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D960-EDC2-DA45-847A-BB936F40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D780-8D7E-1148-9423-DC9EDCDE4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CAE52-FB47-9444-B488-4C71F54F5A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244B17-FE19-164A-B986-29D40E83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801E0-77B8-B04A-ABD7-77CD9AFC3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1BF58-8152-5143-B5E5-4E29D3D9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1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BECC-1EBD-D045-AD87-537BD0A3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61CB2-329D-034D-BD7F-2E11FBE3D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6512B-1B5A-AA48-B312-F9A73AF3A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6ACF3-80BD-DF45-9A66-35F7266A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B8E5E-ADC1-9543-9541-8C2D5FA8C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3082D-D6C1-1545-9BEA-C1CCF713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41E272-4777-A54C-AD3D-ECAB914F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34700-1717-A74E-9CD5-04379447D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0A282-2B64-1043-A608-F9B832737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334E-BB0B-2F4C-860B-AB91C4AFDE55}" type="datetimeFigureOut">
              <a:rPr lang="en-US" smtClean="0"/>
              <a:t>2/27/23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EE3A0-5BAD-1B4B-B3F0-AC1062908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8D152-B1AB-954B-958C-BA1F95228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5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467-020-19160-7" TargetMode="External"/><Relationship Id="rId4" Type="http://schemas.openxmlformats.org/officeDocument/2006/relationships/hyperlink" Target="https://journals.ametsoc.org/view/journals/bams/96/2/bams-d-13-00155.1.x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EAS2655 – Week </a:t>
            </a:r>
            <a:r>
              <a:rPr lang="en-US" altLang="zh-CN" dirty="0"/>
              <a:t>8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2A6AB-92AD-C24F-BE9F-FDD7427E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7" y="1369219"/>
            <a:ext cx="6065242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Agenda</a:t>
            </a:r>
          </a:p>
          <a:p>
            <a:r>
              <a:rPr lang="en-US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visualization</a:t>
            </a:r>
          </a:p>
          <a:p>
            <a:r>
              <a:rPr lang="en-US" dirty="0"/>
              <a:t>Making high quality, publishable figures</a:t>
            </a:r>
          </a:p>
          <a:p>
            <a:r>
              <a:rPr lang="en-US" dirty="0"/>
              <a:t>Working with </a:t>
            </a:r>
            <a:r>
              <a:rPr lang="en-US" dirty="0" err="1"/>
              <a:t>NetCDF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MATLAB vs. Python</a:t>
            </a:r>
          </a:p>
          <a:p>
            <a:r>
              <a:rPr lang="en-US" dirty="0"/>
              <a:t>Maps with different projections </a:t>
            </a:r>
          </a:p>
          <a:p>
            <a:r>
              <a:rPr lang="en-US" dirty="0"/>
              <a:t>Multi-panel plot</a:t>
            </a:r>
          </a:p>
        </p:txBody>
      </p:sp>
    </p:spTree>
    <p:extLst>
      <p:ext uri="{BB962C8B-B14F-4D97-AF65-F5344CB8AC3E}">
        <p14:creationId xmlns:p14="http://schemas.microsoft.com/office/powerpoint/2010/main" val="149803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Choose colors (line plot)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Python (matplotlib)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r>
              <a:rPr lang="en-US" sz="1500" b="1" dirty="0" err="1">
                <a:solidFill>
                  <a:schemeClr val="accent2"/>
                </a:solidFill>
              </a:rPr>
              <a:t>cmap</a:t>
            </a:r>
            <a:r>
              <a:rPr lang="en-US" sz="1500" b="1" dirty="0">
                <a:solidFill>
                  <a:schemeClr val="accent2"/>
                </a:solidFill>
              </a:rPr>
              <a:t>=</a:t>
            </a:r>
            <a:r>
              <a:rPr lang="en-US" sz="1500" b="1" dirty="0" err="1">
                <a:solidFill>
                  <a:schemeClr val="accent2"/>
                </a:solidFill>
              </a:rPr>
              <a:t>plt.get_cmap</a:t>
            </a:r>
            <a:r>
              <a:rPr lang="en-US" sz="1500" b="1" dirty="0">
                <a:solidFill>
                  <a:schemeClr val="accent2"/>
                </a:solidFill>
              </a:rPr>
              <a:t>('Paired’)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2"/>
                </a:solidFill>
              </a:rPr>
              <a:t>	</a:t>
            </a:r>
            <a:r>
              <a:rPr lang="en-US" sz="1500" dirty="0" err="1">
                <a:solidFill>
                  <a:schemeClr val="accent2"/>
                </a:solidFill>
              </a:rPr>
              <a:t>plt.plot</a:t>
            </a:r>
            <a:r>
              <a:rPr lang="en-US" sz="1500" dirty="0">
                <a:solidFill>
                  <a:schemeClr val="accent2"/>
                </a:solidFill>
              </a:rPr>
              <a:t>(</a:t>
            </a:r>
            <a:r>
              <a:rPr lang="en-US" sz="1500" dirty="0" err="1">
                <a:solidFill>
                  <a:schemeClr val="accent2"/>
                </a:solidFill>
              </a:rPr>
              <a:t>year,TMP_ATL_year_degC,label</a:t>
            </a:r>
            <a:r>
              <a:rPr lang="en-US" sz="1500" dirty="0">
                <a:solidFill>
                  <a:schemeClr val="accent2"/>
                </a:solidFill>
              </a:rPr>
              <a:t>='Measured (ATL site)',</a:t>
            </a:r>
            <a:r>
              <a:rPr lang="en-US" sz="1500" b="1" dirty="0">
                <a:solidFill>
                  <a:schemeClr val="accent2"/>
                </a:solidFill>
              </a:rPr>
              <a:t>color=</a:t>
            </a:r>
            <a:r>
              <a:rPr lang="en-US" sz="1500" b="1" dirty="0" err="1">
                <a:solidFill>
                  <a:schemeClr val="accent2"/>
                </a:solidFill>
              </a:rPr>
              <a:t>cmap</a:t>
            </a:r>
            <a:r>
              <a:rPr lang="en-US" sz="1500" b="1" dirty="0">
                <a:solidFill>
                  <a:schemeClr val="accent2"/>
                </a:solidFill>
              </a:rPr>
              <a:t>(0)</a:t>
            </a:r>
            <a:r>
              <a:rPr lang="en-US" sz="1500" dirty="0">
                <a:solidFill>
                  <a:schemeClr val="accent2"/>
                </a:solidFill>
              </a:rPr>
              <a:t>) </a:t>
            </a:r>
            <a:endParaRPr lang="en-US" sz="15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Qualitative colormaps">
            <a:extLst>
              <a:ext uri="{FF2B5EF4-FFF2-40B4-BE49-F238E27FC236}">
                <a16:creationId xmlns:a16="http://schemas.microsoft.com/office/drawing/2014/main" id="{A387EB5F-D4A6-964B-9F47-B91B6FFD7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971"/>
            <a:ext cx="3986810" cy="210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50B0DA-E3B3-D2C6-DBBE-7B513F47A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79" y="2779490"/>
            <a:ext cx="3026880" cy="22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7CAB5-CA87-8551-827F-4A1F1DD1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21" y="1968285"/>
            <a:ext cx="5283279" cy="3175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E63F02-D76A-FFA8-2583-83F6CB3790D5}"/>
              </a:ext>
            </a:extLst>
          </p:cNvPr>
          <p:cNvSpPr txBox="1">
            <a:spLocks/>
          </p:cNvSpPr>
          <p:nvPr/>
        </p:nvSpPr>
        <p:spPr>
          <a:xfrm>
            <a:off x="1686186" y="273844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Choose colors (line plot)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1AFAF-2DDD-5F9C-658C-AA8254A237D8}"/>
              </a:ext>
            </a:extLst>
          </p:cNvPr>
          <p:cNvSpPr txBox="1"/>
          <p:nvPr/>
        </p:nvSpPr>
        <p:spPr>
          <a:xfrm>
            <a:off x="807721" y="967616"/>
            <a:ext cx="782217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MATLAB (with built-in colormaps)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	</a:t>
            </a:r>
            <a:r>
              <a:rPr lang="en-US" sz="1800" b="1" dirty="0" err="1">
                <a:solidFill>
                  <a:schemeClr val="accent1"/>
                </a:solidFill>
              </a:rPr>
              <a:t>cmap</a:t>
            </a:r>
            <a:r>
              <a:rPr lang="en-US" sz="1800" b="1" dirty="0">
                <a:solidFill>
                  <a:schemeClr val="accent1"/>
                </a:solidFill>
              </a:rPr>
              <a:t>=lines(7);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	plot(year,TMP_ATL_year_degC,'linewidth',1.5,'Displayname','Measured (ATL site)',</a:t>
            </a:r>
            <a:r>
              <a:rPr lang="en-US" sz="1800" b="1" dirty="0">
                <a:solidFill>
                  <a:schemeClr val="accent1"/>
                </a:solidFill>
              </a:rPr>
              <a:t>'color',</a:t>
            </a:r>
            <a:r>
              <a:rPr lang="en-US" sz="1800" b="1" dirty="0" err="1">
                <a:solidFill>
                  <a:schemeClr val="accent1"/>
                </a:solidFill>
              </a:rPr>
              <a:t>cmap</a:t>
            </a:r>
            <a:r>
              <a:rPr lang="en-US" sz="1800" b="1" dirty="0">
                <a:solidFill>
                  <a:schemeClr val="accent1"/>
                </a:solidFill>
              </a:rPr>
              <a:t>(1,:)</a:t>
            </a:r>
            <a:r>
              <a:rPr lang="en-US" sz="1800" dirty="0">
                <a:solidFill>
                  <a:schemeClr val="accent1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648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Choose colors (line plot)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791388" cy="3263504"/>
          </a:xfrm>
        </p:spPr>
        <p:txBody>
          <a:bodyPr>
            <a:normAutofit/>
          </a:bodyPr>
          <a:lstStyle/>
          <a:p>
            <a:r>
              <a:rPr lang="en-US" dirty="0"/>
              <a:t>MATLAB (with </a:t>
            </a:r>
            <a:r>
              <a:rPr lang="en-US" dirty="0" err="1"/>
              <a:t>colorbrewer</a:t>
            </a:r>
            <a:r>
              <a:rPr lang="en-US" dirty="0"/>
              <a:t> package)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r>
              <a:rPr lang="en-US" sz="1500" b="1" dirty="0" err="1">
                <a:solidFill>
                  <a:schemeClr val="accent1"/>
                </a:solidFill>
              </a:rPr>
              <a:t>cmap</a:t>
            </a:r>
            <a:r>
              <a:rPr lang="en-US" sz="1500" b="1" dirty="0">
                <a:solidFill>
                  <a:schemeClr val="accent1"/>
                </a:solidFill>
              </a:rPr>
              <a:t>=</a:t>
            </a:r>
            <a:r>
              <a:rPr lang="en-US" sz="1500" b="1" dirty="0" err="1">
                <a:solidFill>
                  <a:schemeClr val="accent1"/>
                </a:solidFill>
              </a:rPr>
              <a:t>cbrewer</a:t>
            </a:r>
            <a:r>
              <a:rPr lang="en-US" sz="1500" b="1" dirty="0">
                <a:solidFill>
                  <a:schemeClr val="accent1"/>
                </a:solidFill>
              </a:rPr>
              <a:t>('qual','Paired',12);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	plot(year,TMP_ATL_year_degC,'linewidth',1.5,'Displayname','Measured (ATL site)',</a:t>
            </a:r>
            <a:r>
              <a:rPr lang="en-US" sz="1500" b="1" dirty="0">
                <a:solidFill>
                  <a:schemeClr val="accent1"/>
                </a:solidFill>
              </a:rPr>
              <a:t>'color',</a:t>
            </a:r>
            <a:r>
              <a:rPr lang="en-US" sz="1500" b="1" dirty="0" err="1">
                <a:solidFill>
                  <a:schemeClr val="accent1"/>
                </a:solidFill>
              </a:rPr>
              <a:t>cmap</a:t>
            </a:r>
            <a:r>
              <a:rPr lang="en-US" sz="1500" b="1" dirty="0">
                <a:solidFill>
                  <a:schemeClr val="accent1"/>
                </a:solidFill>
              </a:rPr>
              <a:t>(1,:)</a:t>
            </a:r>
            <a:r>
              <a:rPr lang="en-US" sz="1500" dirty="0">
                <a:solidFill>
                  <a:schemeClr val="accent1"/>
                </a:solidFill>
              </a:rPr>
              <a:t>);</a:t>
            </a:r>
          </a:p>
          <a:p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665714D-1C98-1146-82E7-0930CC53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0" y="2749138"/>
            <a:ext cx="3188788" cy="239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97B7A-776E-9C49-8654-0BA38CF0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64" y="2749138"/>
            <a:ext cx="3200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Choose colors (</a:t>
            </a:r>
            <a:r>
              <a:rPr lang="en-US" dirty="0" err="1"/>
              <a:t>pcolor</a:t>
            </a:r>
            <a:r>
              <a:rPr lang="en-US" dirty="0"/>
              <a:t> plot)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Perceptually uniform sequential colormaps (preferred)</a:t>
            </a:r>
          </a:p>
          <a:p>
            <a:r>
              <a:rPr lang="en-US" dirty="0"/>
              <a:t>Other sequential colormaps (acceptable)</a:t>
            </a:r>
          </a:p>
          <a:p>
            <a:r>
              <a:rPr lang="en-US" dirty="0"/>
              <a:t>Do not use jet or other rainbow-like color scales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C7F86-5739-6446-B007-909B9EC7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28" y="2571750"/>
            <a:ext cx="5029200" cy="234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8823C-D357-5B4C-B529-5A3957E7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8" y="2629065"/>
            <a:ext cx="3898900" cy="977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65A185-57F2-3040-94AD-8C7B57929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08" y="3636979"/>
            <a:ext cx="3696194" cy="12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68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Choose colors (</a:t>
            </a:r>
            <a:r>
              <a:rPr lang="en-US" dirty="0" err="1"/>
              <a:t>pcolor</a:t>
            </a:r>
            <a:r>
              <a:rPr lang="en-US" dirty="0"/>
              <a:t> plot)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Use diverging colormaps to highlight data having both positive and negative values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FC0E4F-D134-7A45-9F0D-1C29775B0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00" y="2101931"/>
            <a:ext cx="3731500" cy="2916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3FB743-B62C-FC47-A06E-DA4C50813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179" y="2023999"/>
            <a:ext cx="3886200" cy="2057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B81843-72B3-C245-AD06-FA6096F03632}"/>
              </a:ext>
            </a:extLst>
          </p:cNvPr>
          <p:cNvSpPr txBox="1"/>
          <p:nvPr/>
        </p:nvSpPr>
        <p:spPr>
          <a:xfrm>
            <a:off x="4892633" y="4032558"/>
            <a:ext cx="3990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invert the order of colors:</a:t>
            </a:r>
          </a:p>
          <a:p>
            <a:r>
              <a:rPr lang="en-US" sz="1200" dirty="0"/>
              <a:t>Python: </a:t>
            </a:r>
            <a:r>
              <a:rPr lang="en-US" sz="1200" dirty="0" err="1">
                <a:solidFill>
                  <a:schemeClr val="accent2"/>
                </a:solidFill>
              </a:rPr>
              <a:t>cmap</a:t>
            </a:r>
            <a:r>
              <a:rPr lang="en-US" sz="1200" dirty="0">
                <a:solidFill>
                  <a:schemeClr val="accent2"/>
                </a:solidFill>
              </a:rPr>
              <a:t>=‘</a:t>
            </a:r>
            <a:r>
              <a:rPr lang="en-US" sz="1200" dirty="0" err="1">
                <a:solidFill>
                  <a:schemeClr val="accent2"/>
                </a:solidFill>
              </a:rPr>
              <a:t>RdBu_r</a:t>
            </a:r>
            <a:r>
              <a:rPr lang="en-US" sz="1200" dirty="0">
                <a:solidFill>
                  <a:schemeClr val="accent2"/>
                </a:solidFill>
              </a:rPr>
              <a:t>’</a:t>
            </a:r>
          </a:p>
          <a:p>
            <a:r>
              <a:rPr lang="en-US" sz="1200" dirty="0"/>
              <a:t>MATLAB: </a:t>
            </a:r>
            <a:r>
              <a:rPr lang="en-US" sz="1200" dirty="0" err="1">
                <a:solidFill>
                  <a:schemeClr val="accent1"/>
                </a:solidFill>
              </a:rPr>
              <a:t>cmap</a:t>
            </a:r>
            <a:r>
              <a:rPr lang="en-US" sz="1200" dirty="0">
                <a:solidFill>
                  <a:schemeClr val="accent1"/>
                </a:solidFill>
              </a:rPr>
              <a:t>=</a:t>
            </a:r>
            <a:r>
              <a:rPr lang="en-US" sz="1200" dirty="0" err="1">
                <a:solidFill>
                  <a:schemeClr val="accent1"/>
                </a:solidFill>
              </a:rPr>
              <a:t>cbrewer</a:t>
            </a:r>
            <a:r>
              <a:rPr lang="en-US" sz="1200" dirty="0">
                <a:solidFill>
                  <a:schemeClr val="accent1"/>
                </a:solidFill>
              </a:rPr>
              <a:t>('div','RdBu',128,'linear');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    cmap2=</a:t>
            </a:r>
            <a:r>
              <a:rPr lang="en-US" sz="1200" dirty="0" err="1">
                <a:solidFill>
                  <a:schemeClr val="accent1"/>
                </a:solidFill>
              </a:rPr>
              <a:t>flipud</a:t>
            </a:r>
            <a:r>
              <a:rPr lang="en-US" sz="1200" dirty="0">
                <a:solidFill>
                  <a:schemeClr val="accent1"/>
                </a:solidFill>
              </a:rPr>
              <a:t>(</a:t>
            </a:r>
            <a:r>
              <a:rPr lang="en-US" sz="1200" dirty="0" err="1">
                <a:solidFill>
                  <a:schemeClr val="accent1"/>
                </a:solidFill>
              </a:rPr>
              <a:t>cmap</a:t>
            </a:r>
            <a:r>
              <a:rPr lang="en-US" sz="1200" dirty="0">
                <a:solidFill>
                  <a:schemeClr val="accent1"/>
                </a:solidFill>
              </a:rPr>
              <a:t>);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    colormap(cmap2);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334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wrong with rainbow-like color maps (e.g., jet)?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7062608" cy="3263504"/>
          </a:xfrm>
        </p:spPr>
        <p:txBody>
          <a:bodyPr>
            <a:normAutofit/>
          </a:bodyPr>
          <a:lstStyle/>
          <a:p>
            <a:r>
              <a:rPr lang="en-US" dirty="0"/>
              <a:t>Jet was the default colormap in MATLAB before v2014b</a:t>
            </a:r>
          </a:p>
          <a:p>
            <a:r>
              <a:rPr lang="en-US" dirty="0"/>
              <a:t>High contrast, high saturation, natural spectrum of sun light</a:t>
            </a:r>
          </a:p>
          <a:p>
            <a:r>
              <a:rPr lang="en-US" dirty="0"/>
              <a:t>Perceptually ambiguous (can be misleading), not colorblind-friendly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E7E37-D543-1041-9CF6-B02CA06F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636" y="2488049"/>
            <a:ext cx="4546600" cy="16637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77F2111-488C-CD46-A1BC-22F3A32D5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6" y="3075941"/>
            <a:ext cx="3818742" cy="2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91AE13-43E2-EA45-9154-94F50F04FECE}"/>
              </a:ext>
            </a:extLst>
          </p:cNvPr>
          <p:cNvSpPr txBox="1"/>
          <p:nvPr/>
        </p:nvSpPr>
        <p:spPr>
          <a:xfrm>
            <a:off x="1163782" y="3509158"/>
            <a:ext cx="2339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jet color 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005ED-A417-A04E-9C51-CC38AD7E6D75}"/>
              </a:ext>
            </a:extLst>
          </p:cNvPr>
          <p:cNvSpPr/>
          <p:nvPr/>
        </p:nvSpPr>
        <p:spPr>
          <a:xfrm>
            <a:off x="950025" y="4561879"/>
            <a:ext cx="7867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https://journals.ametsoc.org/view/journals/bams/96/2/bams-d-13-00155.1.xml</a:t>
            </a:r>
            <a:endParaRPr lang="en-US" sz="1400" dirty="0"/>
          </a:p>
          <a:p>
            <a:r>
              <a:rPr lang="en-US" sz="1400" dirty="0">
                <a:hlinkClick r:id="rId5"/>
              </a:rPr>
              <a:t>https://www.nature.com/articles/s41467-020-19160-7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5531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Save figure to file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Python (matplotlib)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accent2"/>
                </a:solidFill>
              </a:rPr>
              <a:t>fn</a:t>
            </a:r>
            <a:r>
              <a:rPr lang="en-US" sz="1400" dirty="0">
                <a:solidFill>
                  <a:schemeClr val="accent2"/>
                </a:solidFill>
              </a:rPr>
              <a:t>='</a:t>
            </a:r>
            <a:r>
              <a:rPr lang="en-US" sz="1400" dirty="0" err="1">
                <a:solidFill>
                  <a:schemeClr val="accent2"/>
                </a:solidFill>
              </a:rPr>
              <a:t>Fig_ATL_temp</a:t>
            </a:r>
            <a:r>
              <a:rPr lang="en-US" sz="1400" dirty="0">
                <a:solidFill>
                  <a:schemeClr val="accent2"/>
                </a:solidFill>
              </a:rPr>
              <a:t>'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2"/>
                </a:solidFill>
              </a:rPr>
              <a:t>plt.savefig</a:t>
            </a:r>
            <a:r>
              <a:rPr lang="en-US" sz="1400" dirty="0">
                <a:solidFill>
                  <a:schemeClr val="accent2"/>
                </a:solidFill>
              </a:rPr>
              <a:t>('./fig/'+</a:t>
            </a:r>
            <a:r>
              <a:rPr lang="en-US" sz="1400" dirty="0" err="1">
                <a:solidFill>
                  <a:schemeClr val="accent2"/>
                </a:solidFill>
              </a:rPr>
              <a:t>fn</a:t>
            </a:r>
            <a:r>
              <a:rPr lang="en-US" sz="1400" dirty="0">
                <a:solidFill>
                  <a:schemeClr val="accent2"/>
                </a:solidFill>
              </a:rPr>
              <a:t>+'.pdf',</a:t>
            </a:r>
            <a:r>
              <a:rPr lang="en-US" sz="1400" dirty="0" err="1">
                <a:solidFill>
                  <a:schemeClr val="accent2"/>
                </a:solidFill>
              </a:rPr>
              <a:t>bbox_inches</a:t>
            </a:r>
            <a:r>
              <a:rPr lang="en-US" sz="1400" dirty="0">
                <a:solidFill>
                  <a:schemeClr val="accent2"/>
                </a:solidFill>
              </a:rPr>
              <a:t>="</a:t>
            </a:r>
            <a:r>
              <a:rPr lang="en-US" sz="1400" dirty="0" err="1">
                <a:solidFill>
                  <a:schemeClr val="accent2"/>
                </a:solidFill>
              </a:rPr>
              <a:t>tight",</a:t>
            </a:r>
            <a:r>
              <a:rPr lang="en-US" sz="1400" b="1" dirty="0" err="1">
                <a:solidFill>
                  <a:schemeClr val="accent2"/>
                </a:solidFill>
              </a:rPr>
              <a:t>dpi</a:t>
            </a:r>
            <a:r>
              <a:rPr lang="en-US" sz="1400" b="1" dirty="0">
                <a:solidFill>
                  <a:schemeClr val="accent2"/>
                </a:solidFill>
              </a:rPr>
              <a:t>=300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2"/>
                </a:solidFill>
              </a:rPr>
              <a:t>plt.savefig</a:t>
            </a:r>
            <a:r>
              <a:rPr lang="en-US" sz="1400" dirty="0">
                <a:solidFill>
                  <a:schemeClr val="accent2"/>
                </a:solidFill>
              </a:rPr>
              <a:t>('./fig/'+</a:t>
            </a:r>
            <a:r>
              <a:rPr lang="en-US" sz="1400" dirty="0" err="1">
                <a:solidFill>
                  <a:schemeClr val="accent2"/>
                </a:solidFill>
              </a:rPr>
              <a:t>fn</a:t>
            </a:r>
            <a:r>
              <a:rPr lang="en-US" sz="1400" dirty="0">
                <a:solidFill>
                  <a:schemeClr val="accent2"/>
                </a:solidFill>
              </a:rPr>
              <a:t>+'.</a:t>
            </a:r>
            <a:r>
              <a:rPr lang="en-US" sz="1400" dirty="0" err="1">
                <a:solidFill>
                  <a:schemeClr val="accent2"/>
                </a:solidFill>
              </a:rPr>
              <a:t>png</a:t>
            </a:r>
            <a:r>
              <a:rPr lang="en-US" sz="1400" dirty="0">
                <a:solidFill>
                  <a:schemeClr val="accent2"/>
                </a:solidFill>
              </a:rPr>
              <a:t>',</a:t>
            </a:r>
            <a:r>
              <a:rPr lang="en-US" sz="1400" dirty="0" err="1">
                <a:solidFill>
                  <a:schemeClr val="accent2"/>
                </a:solidFill>
              </a:rPr>
              <a:t>bbox_inches</a:t>
            </a:r>
            <a:r>
              <a:rPr lang="en-US" sz="1400" dirty="0">
                <a:solidFill>
                  <a:schemeClr val="accent2"/>
                </a:solidFill>
              </a:rPr>
              <a:t>="</a:t>
            </a:r>
            <a:r>
              <a:rPr lang="en-US" sz="1400" dirty="0" err="1">
                <a:solidFill>
                  <a:schemeClr val="accent2"/>
                </a:solidFill>
              </a:rPr>
              <a:t>tight",</a:t>
            </a:r>
            <a:r>
              <a:rPr lang="en-US" sz="1400" b="1" dirty="0" err="1">
                <a:solidFill>
                  <a:schemeClr val="accent2"/>
                </a:solidFill>
              </a:rPr>
              <a:t>dpi</a:t>
            </a:r>
            <a:r>
              <a:rPr lang="en-US" sz="1400" b="1" dirty="0">
                <a:solidFill>
                  <a:schemeClr val="accent2"/>
                </a:solidFill>
              </a:rPr>
              <a:t>=300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accent2"/>
                </a:solidFill>
              </a:rPr>
              <a:t>plt.show</a:t>
            </a:r>
            <a:r>
              <a:rPr lang="en-US" sz="1400" dirty="0">
                <a:solidFill>
                  <a:schemeClr val="accent2"/>
                </a:solidFill>
              </a:rPr>
              <a:t>()</a:t>
            </a:r>
            <a:endParaRPr lang="en-US" sz="1400" dirty="0">
              <a:solidFill>
                <a:schemeClr val="accent1"/>
              </a:solidFill>
            </a:endParaRPr>
          </a:p>
          <a:p>
            <a:r>
              <a:rPr lang="en-US" dirty="0"/>
              <a:t>MATLAB 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accent1"/>
                </a:solidFill>
              </a:rPr>
              <a:t>fn</a:t>
            </a:r>
            <a:r>
              <a:rPr lang="en-US" sz="1400" dirty="0">
                <a:solidFill>
                  <a:schemeClr val="accent1"/>
                </a:solidFill>
              </a:rPr>
              <a:t>='</a:t>
            </a:r>
            <a:r>
              <a:rPr lang="en-US" sz="1400" dirty="0" err="1">
                <a:solidFill>
                  <a:schemeClr val="accent1"/>
                </a:solidFill>
              </a:rPr>
              <a:t>Fig_ATL_temp</a:t>
            </a:r>
            <a:r>
              <a:rPr lang="en-US" sz="1400" dirty="0">
                <a:solidFill>
                  <a:schemeClr val="accent1"/>
                </a:solidFill>
              </a:rPr>
              <a:t>';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print(fig,'-</a:t>
            </a:r>
            <a:r>
              <a:rPr lang="en-US" sz="1400" dirty="0" err="1">
                <a:solidFill>
                  <a:schemeClr val="accent1"/>
                </a:solidFill>
              </a:rPr>
              <a:t>dpdf</a:t>
            </a:r>
            <a:r>
              <a:rPr lang="en-US" sz="1400" dirty="0">
                <a:solidFill>
                  <a:schemeClr val="accent1"/>
                </a:solidFill>
              </a:rPr>
              <a:t>','-painters',['./fig/',</a:t>
            </a:r>
            <a:r>
              <a:rPr lang="en-US" sz="1400" dirty="0" err="1">
                <a:solidFill>
                  <a:schemeClr val="accent1"/>
                </a:solidFill>
              </a:rPr>
              <a:t>fn</a:t>
            </a:r>
            <a:r>
              <a:rPr lang="en-US" sz="1400" dirty="0">
                <a:solidFill>
                  <a:schemeClr val="accent1"/>
                </a:solidFill>
              </a:rPr>
              <a:t>,'.pdf']);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1"/>
                </a:solidFill>
              </a:rPr>
              <a:t>print(fig,'-dpng','-r300', ['./fig/',</a:t>
            </a:r>
            <a:r>
              <a:rPr lang="en-US" sz="1400" dirty="0" err="1">
                <a:solidFill>
                  <a:schemeClr val="accent1"/>
                </a:solidFill>
              </a:rPr>
              <a:t>fn</a:t>
            </a:r>
            <a:r>
              <a:rPr lang="en-US" sz="1400" dirty="0">
                <a:solidFill>
                  <a:schemeClr val="accent1"/>
                </a:solidFill>
              </a:rPr>
              <a:t>,'.</a:t>
            </a:r>
            <a:r>
              <a:rPr lang="en-US" sz="1400" dirty="0" err="1">
                <a:solidFill>
                  <a:schemeClr val="accent1"/>
                </a:solidFill>
              </a:rPr>
              <a:t>png</a:t>
            </a:r>
            <a:r>
              <a:rPr lang="en-US" sz="1400" dirty="0">
                <a:solidFill>
                  <a:schemeClr val="accent1"/>
                </a:solidFill>
              </a:rPr>
              <a:t>']);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07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Rasterize your colored maps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08" y="1369219"/>
            <a:ext cx="7767782" cy="3263504"/>
          </a:xfrm>
        </p:spPr>
        <p:txBody>
          <a:bodyPr>
            <a:normAutofit/>
          </a:bodyPr>
          <a:lstStyle/>
          <a:p>
            <a:r>
              <a:rPr lang="en-US" dirty="0"/>
              <a:t>Python (matplotlib)</a:t>
            </a:r>
          </a:p>
          <a:p>
            <a:pPr lvl="1"/>
            <a:r>
              <a:rPr lang="en-US" dirty="0"/>
              <a:t>Generally, vector format is preferred</a:t>
            </a:r>
          </a:p>
          <a:p>
            <a:pPr lvl="1"/>
            <a:r>
              <a:rPr lang="en-US" dirty="0"/>
              <a:t>The size of complex vector format figure can be overly  large (&gt; 5 Mb)</a:t>
            </a:r>
          </a:p>
          <a:p>
            <a:pPr lvl="1"/>
            <a:r>
              <a:rPr lang="en-US" dirty="0"/>
              <a:t>Save your colored maps in raster format, and keep other objects (coastal line, text, markers, </a:t>
            </a:r>
            <a:r>
              <a:rPr lang="en-US" dirty="0" err="1"/>
              <a:t>etc</a:t>
            </a:r>
            <a:r>
              <a:rPr lang="en-US" dirty="0"/>
              <a:t>) in vector format</a:t>
            </a:r>
          </a:p>
          <a:p>
            <a:pPr marL="0" indent="0">
              <a:buNone/>
            </a:pPr>
            <a:r>
              <a:rPr lang="en-US" sz="1400" dirty="0" err="1">
                <a:solidFill>
                  <a:schemeClr val="accent2"/>
                </a:solidFill>
              </a:rPr>
              <a:t>cf</a:t>
            </a:r>
            <a:r>
              <a:rPr lang="en-US" sz="1400" dirty="0">
                <a:solidFill>
                  <a:schemeClr val="accent2"/>
                </a:solidFill>
              </a:rPr>
              <a:t>=</a:t>
            </a:r>
            <a:r>
              <a:rPr lang="en-US" sz="1400" dirty="0" err="1">
                <a:solidFill>
                  <a:schemeClr val="accent2"/>
                </a:solidFill>
              </a:rPr>
              <a:t>plt.pcolormesh</a:t>
            </a:r>
            <a:r>
              <a:rPr lang="en-US" sz="1400" dirty="0">
                <a:solidFill>
                  <a:schemeClr val="accent2"/>
                </a:solidFill>
              </a:rPr>
              <a:t>(Xb,Yb,TMP_NCEP_JAN1.values, transform=</a:t>
            </a:r>
            <a:r>
              <a:rPr lang="en-US" sz="1400" dirty="0" err="1">
                <a:solidFill>
                  <a:schemeClr val="accent2"/>
                </a:solidFill>
              </a:rPr>
              <a:t>ccrs.PlateCarree</a:t>
            </a:r>
            <a:r>
              <a:rPr lang="en-US" sz="1400" dirty="0">
                <a:solidFill>
                  <a:schemeClr val="accent2"/>
                </a:solidFill>
              </a:rPr>
              <a:t>(),</a:t>
            </a:r>
            <a:r>
              <a:rPr lang="en-US" sz="1400" dirty="0" err="1">
                <a:solidFill>
                  <a:schemeClr val="accent2"/>
                </a:solidFill>
              </a:rPr>
              <a:t>vmin</a:t>
            </a:r>
            <a:r>
              <a:rPr lang="en-US" sz="1400" dirty="0">
                <a:solidFill>
                  <a:schemeClr val="accent2"/>
                </a:solidFill>
              </a:rPr>
              <a:t>=-75,vmax=45,cmap='</a:t>
            </a:r>
            <a:r>
              <a:rPr lang="en-US" sz="1400" dirty="0" err="1">
                <a:solidFill>
                  <a:schemeClr val="accent2"/>
                </a:solidFill>
              </a:rPr>
              <a:t>plasma',</a:t>
            </a:r>
            <a:r>
              <a:rPr lang="en-US" sz="1400" b="1" dirty="0" err="1">
                <a:solidFill>
                  <a:schemeClr val="accent2"/>
                </a:solidFill>
              </a:rPr>
              <a:t>rasterized</a:t>
            </a:r>
            <a:r>
              <a:rPr lang="en-US" sz="1400" b="1" dirty="0">
                <a:solidFill>
                  <a:schemeClr val="accent2"/>
                </a:solidFill>
              </a:rPr>
              <a:t>=True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2"/>
                </a:solidFill>
              </a:rPr>
              <a:t>…</a:t>
            </a:r>
          </a:p>
          <a:p>
            <a:pPr marL="0" indent="0">
              <a:buNone/>
            </a:pPr>
            <a:r>
              <a:rPr lang="en-US" sz="1400" b="1" dirty="0" err="1">
                <a:solidFill>
                  <a:schemeClr val="accent2"/>
                </a:solidFill>
              </a:rPr>
              <a:t>plt.savefig</a:t>
            </a:r>
            <a:r>
              <a:rPr lang="en-US" sz="1400" dirty="0">
                <a:solidFill>
                  <a:schemeClr val="accent2"/>
                </a:solidFill>
              </a:rPr>
              <a:t>('./fig/'+</a:t>
            </a:r>
            <a:r>
              <a:rPr lang="en-US" sz="1400" dirty="0" err="1">
                <a:solidFill>
                  <a:schemeClr val="accent2"/>
                </a:solidFill>
              </a:rPr>
              <a:t>fn</a:t>
            </a:r>
            <a:r>
              <a:rPr lang="en-US" sz="1400" dirty="0">
                <a:solidFill>
                  <a:schemeClr val="accent2"/>
                </a:solidFill>
              </a:rPr>
              <a:t>+'.pdf',</a:t>
            </a:r>
            <a:r>
              <a:rPr lang="en-US" sz="1400" dirty="0" err="1">
                <a:solidFill>
                  <a:schemeClr val="accent2"/>
                </a:solidFill>
              </a:rPr>
              <a:t>bbox_inches</a:t>
            </a:r>
            <a:r>
              <a:rPr lang="en-US" sz="1400" dirty="0">
                <a:solidFill>
                  <a:schemeClr val="accent2"/>
                </a:solidFill>
              </a:rPr>
              <a:t>="</a:t>
            </a:r>
            <a:r>
              <a:rPr lang="en-US" sz="1400" dirty="0" err="1">
                <a:solidFill>
                  <a:schemeClr val="accent2"/>
                </a:solidFill>
              </a:rPr>
              <a:t>tight",</a:t>
            </a:r>
            <a:r>
              <a:rPr lang="en-US" sz="1400" b="1" dirty="0" err="1">
                <a:solidFill>
                  <a:schemeClr val="accent2"/>
                </a:solidFill>
              </a:rPr>
              <a:t>dpi</a:t>
            </a:r>
            <a:r>
              <a:rPr lang="en-US" sz="1400" b="1" dirty="0">
                <a:solidFill>
                  <a:schemeClr val="accent2"/>
                </a:solidFill>
              </a:rPr>
              <a:t>=300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0AE8D-EB60-E848-9975-D4E1C70B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0" y="4086946"/>
            <a:ext cx="6803756" cy="9043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C08BB5-9CC7-E540-9309-2D7938750A29}"/>
              </a:ext>
            </a:extLst>
          </p:cNvPr>
          <p:cNvCxnSpPr>
            <a:cxnSpLocks/>
          </p:cNvCxnSpPr>
          <p:nvPr/>
        </p:nvCxnSpPr>
        <p:spPr>
          <a:xfrm flipH="1">
            <a:off x="7359421" y="4632723"/>
            <a:ext cx="451725" cy="303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BF8B0-BE0D-E24A-B132-D4435F0D6D52}"/>
              </a:ext>
            </a:extLst>
          </p:cNvPr>
          <p:cNvCxnSpPr>
            <a:cxnSpLocks/>
          </p:cNvCxnSpPr>
          <p:nvPr/>
        </p:nvCxnSpPr>
        <p:spPr>
          <a:xfrm flipH="1" flipV="1">
            <a:off x="7359421" y="4440265"/>
            <a:ext cx="451725" cy="171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79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NetCDF</a:t>
            </a:r>
            <a:r>
              <a:rPr lang="en-US" dirty="0"/>
              <a:t> data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 err="1"/>
              <a:t>NetCDF</a:t>
            </a:r>
            <a:r>
              <a:rPr lang="en-US" dirty="0"/>
              <a:t> (Network Common Data Form)</a:t>
            </a:r>
          </a:p>
          <a:p>
            <a:pPr lvl="1"/>
            <a:r>
              <a:rPr lang="en-US" dirty="0"/>
              <a:t>A set of software libraries and machine-independent data formats that support the creation, access, and sharing of array-oriented scientific data</a:t>
            </a:r>
          </a:p>
          <a:p>
            <a:pPr lvl="1"/>
            <a:r>
              <a:rPr lang="en-US" dirty="0"/>
              <a:t>Developed by the </a:t>
            </a:r>
            <a:r>
              <a:rPr lang="en-US" dirty="0" err="1"/>
              <a:t>Unidata</a:t>
            </a:r>
            <a:r>
              <a:rPr lang="en-US" dirty="0"/>
              <a:t> project at the University Corporation for Atmospheric Research (UCAR)</a:t>
            </a:r>
          </a:p>
          <a:p>
            <a:pPr lvl="1"/>
            <a:r>
              <a:rPr lang="en-US" dirty="0"/>
              <a:t>File extensions: .nc,.nc4, .</a:t>
            </a:r>
            <a:r>
              <a:rPr lang="en-US" dirty="0" err="1"/>
              <a:t>ncf</a:t>
            </a:r>
            <a:r>
              <a:rPr lang="en-US" dirty="0"/>
              <a:t>, .</a:t>
            </a:r>
            <a:r>
              <a:rPr lang="en-US" dirty="0" err="1"/>
              <a:t>ncdf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Climate model output, satellite data,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51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NetCDF</a:t>
            </a:r>
            <a:r>
              <a:rPr lang="en-US" dirty="0"/>
              <a:t>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NetCDF</a:t>
            </a:r>
            <a:r>
              <a:rPr lang="en-US" dirty="0"/>
              <a:t> (Network Common Data Form)</a:t>
            </a:r>
          </a:p>
          <a:p>
            <a:pPr lvl="1"/>
            <a:r>
              <a:rPr lang="en-US" b="1" dirty="0"/>
              <a:t>Self-Describing.</a:t>
            </a:r>
            <a:r>
              <a:rPr lang="en-US" dirty="0"/>
              <a:t> A </a:t>
            </a:r>
            <a:r>
              <a:rPr lang="en-US" dirty="0" err="1"/>
              <a:t>netCDF</a:t>
            </a:r>
            <a:r>
              <a:rPr lang="en-US" dirty="0"/>
              <a:t> file includes information about the data it contains.</a:t>
            </a:r>
          </a:p>
          <a:p>
            <a:pPr lvl="1"/>
            <a:r>
              <a:rPr lang="en-US" b="1" dirty="0"/>
              <a:t>Portable.</a:t>
            </a:r>
            <a:r>
              <a:rPr lang="en-US" dirty="0"/>
              <a:t> A </a:t>
            </a:r>
            <a:r>
              <a:rPr lang="en-US" dirty="0" err="1"/>
              <a:t>netCDF</a:t>
            </a:r>
            <a:r>
              <a:rPr lang="en-US" dirty="0"/>
              <a:t> file can be accessed by computers with different ways of storing integers, characters, and floating-point numbers.</a:t>
            </a:r>
          </a:p>
          <a:p>
            <a:pPr lvl="1"/>
            <a:r>
              <a:rPr lang="en-US" b="1" dirty="0"/>
              <a:t>Scalable.</a:t>
            </a:r>
            <a:r>
              <a:rPr lang="en-US" dirty="0"/>
              <a:t> Small subsets of large datasets in various formats may be accessed efficiently through </a:t>
            </a:r>
            <a:r>
              <a:rPr lang="en-US" dirty="0" err="1"/>
              <a:t>netCDF</a:t>
            </a:r>
            <a:r>
              <a:rPr lang="en-US" dirty="0"/>
              <a:t> interfaces, even from remote servers.</a:t>
            </a:r>
          </a:p>
          <a:p>
            <a:pPr lvl="1"/>
            <a:r>
              <a:rPr lang="en-US" b="1" dirty="0" err="1"/>
              <a:t>Appendable</a:t>
            </a:r>
            <a:r>
              <a:rPr lang="en-US" b="1" dirty="0"/>
              <a:t>.</a:t>
            </a:r>
            <a:r>
              <a:rPr lang="en-US" dirty="0"/>
              <a:t> Data may be appended to a properly structured </a:t>
            </a:r>
            <a:r>
              <a:rPr lang="en-US" dirty="0" err="1"/>
              <a:t>netCDF</a:t>
            </a:r>
            <a:r>
              <a:rPr lang="en-US" dirty="0"/>
              <a:t> file without copying the dataset or redefining its structure.</a:t>
            </a:r>
          </a:p>
          <a:p>
            <a:pPr lvl="1"/>
            <a:r>
              <a:rPr lang="en-US" b="1" dirty="0"/>
              <a:t>Sharable.</a:t>
            </a:r>
            <a:r>
              <a:rPr lang="en-US" dirty="0"/>
              <a:t> One writer and multiple readers may simultaneously access the same </a:t>
            </a:r>
            <a:r>
              <a:rPr lang="en-US" dirty="0" err="1"/>
              <a:t>netCDF</a:t>
            </a:r>
            <a:r>
              <a:rPr lang="en-US" dirty="0"/>
              <a:t> file.</a:t>
            </a:r>
          </a:p>
          <a:p>
            <a:pPr lvl="1"/>
            <a:r>
              <a:rPr lang="en-US" b="1" dirty="0"/>
              <a:t>Archivable.</a:t>
            </a:r>
            <a:r>
              <a:rPr lang="en-US" dirty="0"/>
              <a:t> Access to all earlier forms of </a:t>
            </a:r>
            <a:r>
              <a:rPr lang="en-US" dirty="0" err="1"/>
              <a:t>netCDF</a:t>
            </a:r>
            <a:r>
              <a:rPr lang="en-US" dirty="0"/>
              <a:t> data will be supported by current and future versions of the software.</a:t>
            </a:r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BCD49-3534-D742-AB9B-588AB14C954A}"/>
              </a:ext>
            </a:extLst>
          </p:cNvPr>
          <p:cNvSpPr txBox="1"/>
          <p:nvPr/>
        </p:nvSpPr>
        <p:spPr>
          <a:xfrm>
            <a:off x="991891" y="4684990"/>
            <a:ext cx="6282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</a:t>
            </a:r>
            <a:r>
              <a:rPr lang="en-US" sz="1400" dirty="0" err="1"/>
              <a:t>www.unidata.ucar.edu</a:t>
            </a:r>
            <a:r>
              <a:rPr lang="en-US" sz="1400" dirty="0"/>
              <a:t>/software/</a:t>
            </a:r>
            <a:r>
              <a:rPr lang="en-US" sz="1400" dirty="0" err="1"/>
              <a:t>netcdf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4328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7" y="1369219"/>
            <a:ext cx="6065242" cy="3263504"/>
          </a:xfrm>
        </p:spPr>
        <p:txBody>
          <a:bodyPr>
            <a:normAutofit/>
          </a:bodyPr>
          <a:lstStyle/>
          <a:p>
            <a:r>
              <a:rPr lang="en-US" dirty="0"/>
              <a:t>“A picture is worth a thousand words”</a:t>
            </a:r>
          </a:p>
          <a:p>
            <a:pPr lvl="1"/>
            <a:r>
              <a:rPr lang="en-US" dirty="0"/>
              <a:t>Figures are often the quickest way to communicate large amounts of complex information</a:t>
            </a:r>
          </a:p>
          <a:p>
            <a:pPr lvl="1"/>
            <a:r>
              <a:rPr lang="en-US" dirty="0"/>
              <a:t>Identify patterns, trends, outliers in large datasets </a:t>
            </a:r>
          </a:p>
          <a:p>
            <a:pPr lvl="1"/>
            <a:r>
              <a:rPr lang="en-US" dirty="0"/>
              <a:t>Important in all careers: academia, business, data science, …</a:t>
            </a:r>
          </a:p>
        </p:txBody>
      </p:sp>
    </p:spTree>
    <p:extLst>
      <p:ext uri="{BB962C8B-B14F-4D97-AF65-F5344CB8AC3E}">
        <p14:creationId xmlns:p14="http://schemas.microsoft.com/office/powerpoint/2010/main" val="1042253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E9079-79C2-2849-B631-B127F473DD03}"/>
              </a:ext>
            </a:extLst>
          </p:cNvPr>
          <p:cNvSpPr txBox="1">
            <a:spLocks/>
          </p:cNvSpPr>
          <p:nvPr/>
        </p:nvSpPr>
        <p:spPr>
          <a:xfrm>
            <a:off x="0" y="273844"/>
            <a:ext cx="7873139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NetCDF</a:t>
            </a:r>
            <a:r>
              <a:rPr lang="en-US" dirty="0"/>
              <a:t> example: NCEP dataset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650B7-913B-B344-BEBF-DB95485F3273}"/>
              </a:ext>
            </a:extLst>
          </p:cNvPr>
          <p:cNvSpPr txBox="1"/>
          <p:nvPr/>
        </p:nvSpPr>
        <p:spPr>
          <a:xfrm>
            <a:off x="635430" y="4749231"/>
            <a:ext cx="7873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psl.noaa.gov</a:t>
            </a:r>
            <a:r>
              <a:rPr lang="en-US" dirty="0"/>
              <a:t>/data/gridded/</a:t>
            </a:r>
            <a:r>
              <a:rPr lang="en-US" dirty="0" err="1"/>
              <a:t>data.ncep.reanalysis.html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CCDF4-C733-CD9A-7ADA-BC8ADA6C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689"/>
            <a:ext cx="7066110" cy="39570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1491E3-75E5-9883-0E6F-6A7A0673DB82}"/>
              </a:ext>
            </a:extLst>
          </p:cNvPr>
          <p:cNvSpPr txBox="1"/>
          <p:nvPr/>
        </p:nvSpPr>
        <p:spPr>
          <a:xfrm>
            <a:off x="6683085" y="3649093"/>
            <a:ext cx="238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resources for your final project, too!</a:t>
            </a:r>
          </a:p>
        </p:txBody>
      </p:sp>
    </p:spTree>
    <p:extLst>
      <p:ext uri="{BB962C8B-B14F-4D97-AF65-F5344CB8AC3E}">
        <p14:creationId xmlns:p14="http://schemas.microsoft.com/office/powerpoint/2010/main" val="258502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1: Working with </a:t>
            </a:r>
            <a:r>
              <a:rPr lang="en-US" dirty="0" err="1"/>
              <a:t>NetCDF</a:t>
            </a:r>
            <a:r>
              <a:rPr lang="en-US" dirty="0"/>
              <a:t> data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836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MATLAB</a:t>
            </a:r>
          </a:p>
          <a:p>
            <a:pPr lvl="1"/>
            <a:r>
              <a:rPr lang="en-US" dirty="0"/>
              <a:t>Matrix-based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DBA94-4831-8B41-874A-BE5CA86CE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7" y="2192417"/>
            <a:ext cx="4970337" cy="1589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3EADCE-E641-2B41-A03E-7B5A65BE5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320" y="1162373"/>
            <a:ext cx="4876154" cy="398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18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1: Working with </a:t>
            </a:r>
            <a:r>
              <a:rPr lang="en-US" dirty="0" err="1"/>
              <a:t>NetCDF</a:t>
            </a:r>
            <a:r>
              <a:rPr lang="en-US" dirty="0"/>
              <a:t> data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836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Python </a:t>
            </a:r>
          </a:p>
          <a:p>
            <a:pPr lvl="1"/>
            <a:r>
              <a:rPr lang="en-US" dirty="0"/>
              <a:t>Object-oriented programming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Xarray</a:t>
            </a:r>
            <a:r>
              <a:rPr lang="en-US" dirty="0"/>
              <a:t> package for </a:t>
            </a:r>
            <a:r>
              <a:rPr lang="en-US" dirty="0" err="1"/>
              <a:t>NetCDF</a:t>
            </a:r>
            <a:endParaRPr lang="en-US" dirty="0"/>
          </a:p>
          <a:p>
            <a:pPr lvl="1"/>
            <a:r>
              <a:rPr lang="en-US" dirty="0" err="1"/>
              <a:t>Cartopy</a:t>
            </a:r>
            <a:r>
              <a:rPr lang="en-US" dirty="0"/>
              <a:t> package for plotting maps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D3ED-13E4-BC46-9C39-0E7F4317E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460" y="1053885"/>
            <a:ext cx="4073598" cy="40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2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69B4-644C-8374-2F53-B4C60D0B17B1}"/>
              </a:ext>
            </a:extLst>
          </p:cNvPr>
          <p:cNvSpPr txBox="1">
            <a:spLocks/>
          </p:cNvSpPr>
          <p:nvPr/>
        </p:nvSpPr>
        <p:spPr>
          <a:xfrm>
            <a:off x="1686186" y="273844"/>
            <a:ext cx="6065242" cy="9941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Exercise 1: Working with NetCDF data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23785BC-ED10-EACE-42E3-0ACB63F190E6}"/>
              </a:ext>
            </a:extLst>
          </p:cNvPr>
          <p:cNvSpPr txBox="1">
            <a:spLocks/>
          </p:cNvSpPr>
          <p:nvPr/>
        </p:nvSpPr>
        <p:spPr>
          <a:xfrm>
            <a:off x="306836" y="1369219"/>
            <a:ext cx="6282157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</a:t>
            </a:r>
          </a:p>
          <a:p>
            <a:pPr lvl="1"/>
            <a:r>
              <a:rPr lang="en-US" dirty="0" err="1"/>
              <a:t>Xarray</a:t>
            </a:r>
            <a:r>
              <a:rPr lang="en-US" dirty="0"/>
              <a:t> package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solidFill>
                <a:schemeClr val="accent1"/>
              </a:solidFill>
            </a:endParaRP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B3599-0843-9990-BE71-2BCC8450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43" y="2079283"/>
            <a:ext cx="5529479" cy="30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39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93" y="273844"/>
            <a:ext cx="7305414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 2: Making global maps with different projections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5A8E3-04A9-E34C-80C4-47CC0C8F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3" y="1202267"/>
            <a:ext cx="3860251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AB35D-8567-CA45-B040-C42F0F12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2267"/>
            <a:ext cx="2368873" cy="180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2AE310-B2AF-274A-A9CC-7BEE4FF1A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179" y="3162300"/>
            <a:ext cx="3962675" cy="18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4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7" y="1369219"/>
            <a:ext cx="6065242" cy="3263504"/>
          </a:xfrm>
        </p:spPr>
        <p:txBody>
          <a:bodyPr>
            <a:normAutofit/>
          </a:bodyPr>
          <a:lstStyle/>
          <a:p>
            <a:r>
              <a:rPr lang="en-US" dirty="0"/>
              <a:t>Figures are a key component in scientific papers</a:t>
            </a:r>
          </a:p>
          <a:p>
            <a:pPr lvl="1"/>
            <a:r>
              <a:rPr lang="en-US" dirty="0"/>
              <a:t>Many readers will only look at figures and tables</a:t>
            </a:r>
          </a:p>
          <a:p>
            <a:pPr lvl="1"/>
            <a:r>
              <a:rPr lang="en-US" dirty="0"/>
              <a:t>Readers will only read your text only if they are attracted by your figures </a:t>
            </a:r>
          </a:p>
          <a:p>
            <a:pPr lvl="1"/>
            <a:r>
              <a:rPr lang="en-US" dirty="0"/>
              <a:t>High quality figures will give your work professional appearance 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9E34DE-732C-634B-8459-D78DF6ED2F66}"/>
              </a:ext>
            </a:extLst>
          </p:cNvPr>
          <p:cNvSpPr/>
          <p:nvPr/>
        </p:nvSpPr>
        <p:spPr>
          <a:xfrm>
            <a:off x="844658" y="4869656"/>
            <a:ext cx="85860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www.springer.com</a:t>
            </a:r>
            <a:r>
              <a:rPr lang="en-US" sz="1000" dirty="0"/>
              <a:t>/</a:t>
            </a:r>
            <a:r>
              <a:rPr lang="en-US" sz="1000" dirty="0" err="1"/>
              <a:t>gp</a:t>
            </a:r>
            <a:r>
              <a:rPr lang="en-US" sz="1000" dirty="0"/>
              <a:t>/authors-editors/</a:t>
            </a:r>
            <a:r>
              <a:rPr lang="en-US" sz="1000" dirty="0" err="1"/>
              <a:t>authorandreviewertutorials</a:t>
            </a:r>
            <a:r>
              <a:rPr lang="en-US" sz="1000" dirty="0"/>
              <a:t>/writing-a-journal-manuscript/figures-and-tables/10285530</a:t>
            </a:r>
          </a:p>
        </p:txBody>
      </p:sp>
    </p:spTree>
    <p:extLst>
      <p:ext uri="{BB962C8B-B14F-4D97-AF65-F5344CB8AC3E}">
        <p14:creationId xmlns:p14="http://schemas.microsoft.com/office/powerpoint/2010/main" val="339259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Preparing high quality figures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6" y="1369219"/>
            <a:ext cx="5768496" cy="3263504"/>
          </a:xfrm>
        </p:spPr>
        <p:txBody>
          <a:bodyPr>
            <a:normAutofit/>
          </a:bodyPr>
          <a:lstStyle/>
          <a:p>
            <a:r>
              <a:rPr lang="en-US" dirty="0"/>
              <a:t>Scientific journals typically have specific requirements for artwork  </a:t>
            </a:r>
          </a:p>
          <a:p>
            <a:r>
              <a:rPr lang="en-US" dirty="0"/>
              <a:t>General rules</a:t>
            </a:r>
          </a:p>
          <a:p>
            <a:pPr lvl="1"/>
            <a:r>
              <a:rPr lang="en-US" dirty="0"/>
              <a:t>Figure sizing</a:t>
            </a:r>
          </a:p>
          <a:p>
            <a:pPr lvl="1"/>
            <a:r>
              <a:rPr lang="en-US" dirty="0"/>
              <a:t>Fonts and labels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File formats</a:t>
            </a:r>
          </a:p>
          <a:p>
            <a:pPr lvl="1"/>
            <a:r>
              <a:rPr lang="en-US" dirty="0"/>
              <a:t>Resolution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4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933F-2F92-E44E-9556-5B45F5E3F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500"/>
          <a:stretch/>
        </p:blipFill>
        <p:spPr>
          <a:xfrm>
            <a:off x="1876073" y="935056"/>
            <a:ext cx="4411912" cy="3934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0EFBD4-91D7-A640-92C7-47E4C2C2D77D}"/>
              </a:ext>
            </a:extLst>
          </p:cNvPr>
          <p:cNvSpPr txBox="1">
            <a:spLocks/>
          </p:cNvSpPr>
          <p:nvPr/>
        </p:nvSpPr>
        <p:spPr>
          <a:xfrm>
            <a:off x="1686186" y="273844"/>
            <a:ext cx="7077686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Nature’s guide to prepare final artwork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6991B4-7696-FD40-B156-21C597F05E8A}"/>
              </a:ext>
            </a:extLst>
          </p:cNvPr>
          <p:cNvSpPr/>
          <p:nvPr/>
        </p:nvSpPr>
        <p:spPr>
          <a:xfrm>
            <a:off x="4191872" y="48665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www.nature.com</a:t>
            </a:r>
            <a:r>
              <a:rPr lang="en-US" sz="1200" dirty="0"/>
              <a:t>/documents/nature-final-</a:t>
            </a:r>
            <a:r>
              <a:rPr lang="en-US" sz="1200" dirty="0" err="1"/>
              <a:t>artwork.pdf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853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Figure sizing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/>
          </a:bodyPr>
          <a:lstStyle/>
          <a:p>
            <a:r>
              <a:rPr lang="en-US" dirty="0"/>
              <a:t>Single-column vs. double-column</a:t>
            </a:r>
          </a:p>
          <a:p>
            <a:pPr lvl="1"/>
            <a:r>
              <a:rPr lang="en-US" dirty="0"/>
              <a:t>US letter: 8.5” * 11”</a:t>
            </a:r>
          </a:p>
          <a:p>
            <a:pPr lvl="1"/>
            <a:r>
              <a:rPr lang="en-US" dirty="0"/>
              <a:t>Single column: width &lt;= 3.5” (simple, single panel plots)</a:t>
            </a:r>
          </a:p>
          <a:p>
            <a:pPr lvl="1"/>
            <a:r>
              <a:rPr lang="en-US" dirty="0"/>
              <a:t>Double-column: width &lt;= 7.2” (multiple panel plots, complex maps,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2497F-3251-B845-A1D7-19AA74E8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08" y="3113110"/>
            <a:ext cx="6621648" cy="17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6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Figure sizing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plot consists of a figure object, and at least one axes object</a:t>
            </a:r>
          </a:p>
          <a:p>
            <a:r>
              <a:rPr lang="en-US" dirty="0"/>
              <a:t>Specify figure size when creating figure object (if needed)</a:t>
            </a:r>
          </a:p>
          <a:p>
            <a:endParaRPr lang="en-US" dirty="0"/>
          </a:p>
          <a:p>
            <a:r>
              <a:rPr lang="en-US" dirty="0"/>
              <a:t>Python (matplotlib)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r>
              <a:rPr lang="en-US" sz="1500" dirty="0">
                <a:solidFill>
                  <a:schemeClr val="accent2"/>
                </a:solidFill>
              </a:rPr>
              <a:t>fig=</a:t>
            </a:r>
            <a:r>
              <a:rPr lang="en-US" sz="1500" dirty="0" err="1">
                <a:solidFill>
                  <a:schemeClr val="accent2"/>
                </a:solidFill>
              </a:rPr>
              <a:t>plt.figure</a:t>
            </a:r>
            <a:r>
              <a:rPr lang="en-US" sz="1500" dirty="0">
                <a:solidFill>
                  <a:schemeClr val="accent2"/>
                </a:solidFill>
              </a:rPr>
              <a:t>(</a:t>
            </a:r>
            <a:r>
              <a:rPr lang="en-US" sz="1500" dirty="0" err="1">
                <a:solidFill>
                  <a:schemeClr val="accent2"/>
                </a:solidFill>
              </a:rPr>
              <a:t>figsize</a:t>
            </a:r>
            <a:r>
              <a:rPr lang="en-US" sz="1500" dirty="0">
                <a:solidFill>
                  <a:schemeClr val="accent2"/>
                </a:solidFill>
              </a:rPr>
              <a:t>=(</a:t>
            </a:r>
            <a:r>
              <a:rPr lang="en-US" sz="1500" b="1" dirty="0">
                <a:solidFill>
                  <a:schemeClr val="accent2"/>
                </a:solidFill>
              </a:rPr>
              <a:t>3.5, 2.5</a:t>
            </a:r>
            <a:r>
              <a:rPr lang="en-US" sz="1500" dirty="0">
                <a:solidFill>
                  <a:schemeClr val="accent2"/>
                </a:solidFill>
              </a:rPr>
              <a:t>)) # unit: inches</a:t>
            </a:r>
          </a:p>
          <a:p>
            <a:pPr marL="0" indent="0"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r>
              <a:rPr lang="en-US" dirty="0"/>
              <a:t>MATLAB </a:t>
            </a:r>
          </a:p>
          <a:p>
            <a:pPr lvl="1"/>
            <a:r>
              <a:rPr lang="en-US" dirty="0"/>
              <a:t>The following commands specify paper size, position of figure on the paper, margin, size, </a:t>
            </a:r>
            <a:r>
              <a:rPr lang="en-US" dirty="0" err="1"/>
              <a:t>etc</a:t>
            </a:r>
            <a:endParaRPr lang="en-US" dirty="0"/>
          </a:p>
          <a:p>
            <a:pPr marL="342900" lvl="1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figure1=figure('</a:t>
            </a:r>
            <a:r>
              <a:rPr lang="en-US" sz="1500" dirty="0" err="1">
                <a:solidFill>
                  <a:schemeClr val="accent1"/>
                </a:solidFill>
              </a:rPr>
              <a:t>PaperType</a:t>
            </a:r>
            <a:r>
              <a:rPr lang="en-US" sz="1500" dirty="0">
                <a:solidFill>
                  <a:schemeClr val="accent1"/>
                </a:solidFill>
              </a:rPr>
              <a:t>','</a:t>
            </a:r>
            <a:r>
              <a:rPr lang="en-US" sz="1500" dirty="0" err="1">
                <a:solidFill>
                  <a:schemeClr val="accent1"/>
                </a:solidFill>
              </a:rPr>
              <a:t>usletter</a:t>
            </a:r>
            <a:r>
              <a:rPr lang="en-US" sz="1500" dirty="0">
                <a:solidFill>
                  <a:schemeClr val="accent1"/>
                </a:solidFill>
              </a:rPr>
              <a:t>',...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    '</a:t>
            </a:r>
            <a:r>
              <a:rPr lang="en-US" sz="1500" dirty="0" err="1">
                <a:solidFill>
                  <a:schemeClr val="accent1"/>
                </a:solidFill>
              </a:rPr>
              <a:t>PaperPositionMode</a:t>
            </a:r>
            <a:r>
              <a:rPr lang="en-US" sz="1500" dirty="0">
                <a:solidFill>
                  <a:schemeClr val="accent1"/>
                </a:solidFill>
              </a:rPr>
              <a:t>','manual','</a:t>
            </a:r>
            <a:r>
              <a:rPr lang="en-US" sz="1500" dirty="0" err="1">
                <a:solidFill>
                  <a:schemeClr val="accent1"/>
                </a:solidFill>
              </a:rPr>
              <a:t>PaperUnits</a:t>
            </a:r>
            <a:r>
              <a:rPr lang="en-US" sz="1500" dirty="0">
                <a:solidFill>
                  <a:schemeClr val="accent1"/>
                </a:solidFill>
              </a:rPr>
              <a:t>',...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    'inches','</a:t>
            </a:r>
            <a:r>
              <a:rPr lang="en-US" sz="1500" dirty="0" err="1">
                <a:solidFill>
                  <a:schemeClr val="accent1"/>
                </a:solidFill>
              </a:rPr>
              <a:t>PaperSize</a:t>
            </a:r>
            <a:r>
              <a:rPr lang="en-US" sz="1500" dirty="0">
                <a:solidFill>
                  <a:schemeClr val="accent1"/>
                </a:solidFill>
              </a:rPr>
              <a:t>',[8.5 11],...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chemeClr val="accent1"/>
                </a:solidFill>
              </a:rPr>
              <a:t>    '</a:t>
            </a:r>
            <a:r>
              <a:rPr lang="en-US" sz="1500" dirty="0" err="1">
                <a:solidFill>
                  <a:schemeClr val="accent1"/>
                </a:solidFill>
              </a:rPr>
              <a:t>PaperPosition</a:t>
            </a:r>
            <a:r>
              <a:rPr lang="en-US" sz="1500" dirty="0">
                <a:solidFill>
                  <a:schemeClr val="accent1"/>
                </a:solidFill>
              </a:rPr>
              <a:t>',[2.5 2.5 </a:t>
            </a:r>
            <a:r>
              <a:rPr lang="en-US" sz="1500" b="1" dirty="0">
                <a:solidFill>
                  <a:schemeClr val="accent1"/>
                </a:solidFill>
              </a:rPr>
              <a:t>3.5 2.5</a:t>
            </a:r>
            <a:r>
              <a:rPr lang="en-US" sz="1500" dirty="0">
                <a:solidFill>
                  <a:schemeClr val="accent1"/>
                </a:solidFill>
              </a:rPr>
              <a:t>],'</a:t>
            </a:r>
            <a:r>
              <a:rPr lang="en-US" sz="1500" dirty="0" err="1">
                <a:solidFill>
                  <a:schemeClr val="accent1"/>
                </a:solidFill>
              </a:rPr>
              <a:t>visible','on</a:t>
            </a:r>
            <a:r>
              <a:rPr lang="en-US" sz="1500" dirty="0">
                <a:solidFill>
                  <a:schemeClr val="accent1"/>
                </a:solidFill>
              </a:rPr>
              <a:t>');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8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8AD93B7-6908-764E-BA31-1B87E47F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186" y="273844"/>
            <a:ext cx="6065242" cy="994172"/>
          </a:xfrm>
        </p:spPr>
        <p:txBody>
          <a:bodyPr/>
          <a:lstStyle/>
          <a:p>
            <a:r>
              <a:rPr lang="en-US" dirty="0"/>
              <a:t>Add axes to figure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85B0DB7-8BB2-C940-8CA5-7CE0F7B0D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6185" y="1369219"/>
            <a:ext cx="6282157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a single panel plot, you may not need to specify axes position; useful when you plot multi-panel plots</a:t>
            </a:r>
          </a:p>
          <a:p>
            <a:endParaRPr lang="en-US" dirty="0"/>
          </a:p>
          <a:p>
            <a:r>
              <a:rPr lang="en-US" dirty="0"/>
              <a:t>Python (matplotlib)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fig=</a:t>
            </a:r>
            <a:r>
              <a:rPr lang="en-US" sz="1800" dirty="0" err="1">
                <a:solidFill>
                  <a:schemeClr val="accent2"/>
                </a:solidFill>
              </a:rPr>
              <a:t>plt.figure</a:t>
            </a:r>
            <a:r>
              <a:rPr lang="en-US" sz="1800" dirty="0">
                <a:solidFill>
                  <a:schemeClr val="accent2"/>
                </a:solidFill>
              </a:rPr>
              <a:t>(</a:t>
            </a:r>
            <a:r>
              <a:rPr lang="en-US" sz="1800" dirty="0" err="1">
                <a:solidFill>
                  <a:schemeClr val="accent2"/>
                </a:solidFill>
              </a:rPr>
              <a:t>figsize</a:t>
            </a:r>
            <a:r>
              <a:rPr lang="en-US" sz="1800" dirty="0">
                <a:solidFill>
                  <a:schemeClr val="accent2"/>
                </a:solidFill>
              </a:rPr>
              <a:t>=(3.5, 2.5)) # unit: inches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	</a:t>
            </a:r>
            <a:r>
              <a:rPr lang="en-US" sz="1800" b="1" dirty="0">
                <a:solidFill>
                  <a:schemeClr val="accent2"/>
                </a:solidFill>
              </a:rPr>
              <a:t>ax=</a:t>
            </a:r>
            <a:r>
              <a:rPr lang="en-US" sz="1800" b="1" dirty="0" err="1">
                <a:solidFill>
                  <a:schemeClr val="accent2"/>
                </a:solidFill>
              </a:rPr>
              <a:t>fig.add_axes</a:t>
            </a:r>
            <a:r>
              <a:rPr lang="en-US" sz="1800" b="1" dirty="0">
                <a:solidFill>
                  <a:schemeClr val="accent2"/>
                </a:solidFill>
              </a:rPr>
              <a:t>([0.1, 0.15, 0.8, 0.8])</a:t>
            </a:r>
            <a:endParaRPr lang="en-US" sz="15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accent1"/>
              </a:solidFill>
            </a:endParaRPr>
          </a:p>
          <a:p>
            <a:r>
              <a:rPr lang="en-US" dirty="0"/>
              <a:t>MATLAB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ax= axes('Parent',fig,'LineWidth',1,...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     'Layer','top','FontSize’,10,'FontName','Arial','box','off','color','none',...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     '</a:t>
            </a:r>
            <a:r>
              <a:rPr lang="en-US" sz="1600" dirty="0" err="1">
                <a:solidFill>
                  <a:schemeClr val="accent1"/>
                </a:solidFill>
              </a:rPr>
              <a:t>YAxisLocation</a:t>
            </a:r>
            <a:r>
              <a:rPr lang="en-US" sz="1600" dirty="0">
                <a:solidFill>
                  <a:schemeClr val="accent1"/>
                </a:solidFill>
              </a:rPr>
              <a:t>','left','</a:t>
            </a:r>
            <a:r>
              <a:rPr lang="en-US" sz="1600" dirty="0" err="1">
                <a:solidFill>
                  <a:schemeClr val="accent1"/>
                </a:solidFill>
              </a:rPr>
              <a:t>XAxisLocation</a:t>
            </a:r>
            <a:r>
              <a:rPr lang="en-US" sz="1600" dirty="0">
                <a:solidFill>
                  <a:schemeClr val="accent1"/>
                </a:solidFill>
              </a:rPr>
              <a:t>','bottom',...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   </a:t>
            </a:r>
            <a:r>
              <a:rPr lang="en-US" sz="1600" b="1" dirty="0">
                <a:solidFill>
                  <a:schemeClr val="accent1"/>
                </a:solidFill>
              </a:rPr>
              <a:t> ’position’,[0.1,0.15,0.8,0.8]);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5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DA1959-BE71-834F-8D43-6F4E6AB6E47C}"/>
              </a:ext>
            </a:extLst>
          </p:cNvPr>
          <p:cNvSpPr/>
          <p:nvPr/>
        </p:nvSpPr>
        <p:spPr>
          <a:xfrm>
            <a:off x="1045989" y="1232115"/>
            <a:ext cx="2983424" cy="2123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61172F-48B6-5E42-A188-60EE490364C0}"/>
              </a:ext>
            </a:extLst>
          </p:cNvPr>
          <p:cNvSpPr/>
          <p:nvPr/>
        </p:nvSpPr>
        <p:spPr>
          <a:xfrm>
            <a:off x="619784" y="116236"/>
            <a:ext cx="3866827" cy="47269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78B5B-DE07-3645-8835-6CD5CF465528}"/>
              </a:ext>
            </a:extLst>
          </p:cNvPr>
          <p:cNvSpPr txBox="1"/>
          <p:nvPr/>
        </p:nvSpPr>
        <p:spPr>
          <a:xfrm>
            <a:off x="805765" y="120178"/>
            <a:ext cx="16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Paper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290A59-FB5C-C34A-8CAE-A1F37875A5B9}"/>
              </a:ext>
            </a:extLst>
          </p:cNvPr>
          <p:cNvCxnSpPr>
            <a:cxnSpLocks/>
          </p:cNvCxnSpPr>
          <p:nvPr/>
        </p:nvCxnSpPr>
        <p:spPr>
          <a:xfrm>
            <a:off x="1913894" y="2967925"/>
            <a:ext cx="136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76F730-478D-074F-8EB6-10EE4805D0A8}"/>
              </a:ext>
            </a:extLst>
          </p:cNvPr>
          <p:cNvCxnSpPr>
            <a:cxnSpLocks/>
          </p:cNvCxnSpPr>
          <p:nvPr/>
        </p:nvCxnSpPr>
        <p:spPr>
          <a:xfrm flipV="1">
            <a:off x="1913894" y="1846881"/>
            <a:ext cx="0" cy="1121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F034FEE-D025-C147-BE11-91A5EA4A9150}"/>
              </a:ext>
            </a:extLst>
          </p:cNvPr>
          <p:cNvSpPr txBox="1"/>
          <p:nvPr/>
        </p:nvSpPr>
        <p:spPr>
          <a:xfrm>
            <a:off x="1355955" y="2595968"/>
            <a:ext cx="2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D317A-C576-1F47-B748-0553F36AF4E8}"/>
              </a:ext>
            </a:extLst>
          </p:cNvPr>
          <p:cNvSpPr txBox="1"/>
          <p:nvPr/>
        </p:nvSpPr>
        <p:spPr>
          <a:xfrm>
            <a:off x="1863525" y="2965300"/>
            <a:ext cx="26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1445AB-CE45-584D-88B4-06D6AD36B72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45989" y="2965300"/>
            <a:ext cx="94927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D80943-4E7C-454D-AE08-EE6B3F69B7D8}"/>
              </a:ext>
            </a:extLst>
          </p:cNvPr>
          <p:cNvCxnSpPr>
            <a:cxnSpLocks/>
          </p:cNvCxnSpPr>
          <p:nvPr/>
        </p:nvCxnSpPr>
        <p:spPr>
          <a:xfrm flipV="1">
            <a:off x="1913894" y="2809433"/>
            <a:ext cx="0" cy="5459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61EB1E-ED78-3345-8245-E060CF191A35}"/>
              </a:ext>
            </a:extLst>
          </p:cNvPr>
          <p:cNvCxnSpPr>
            <a:cxnSpLocks/>
          </p:cNvCxnSpPr>
          <p:nvPr/>
        </p:nvCxnSpPr>
        <p:spPr>
          <a:xfrm flipV="1">
            <a:off x="3277744" y="1846881"/>
            <a:ext cx="0" cy="11184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51AC5B-61A8-B148-A770-148C3991A7C5}"/>
              </a:ext>
            </a:extLst>
          </p:cNvPr>
          <p:cNvSpPr txBox="1"/>
          <p:nvPr/>
        </p:nvSpPr>
        <p:spPr>
          <a:xfrm>
            <a:off x="3354804" y="2248584"/>
            <a:ext cx="26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0AAE6-540B-0446-A776-1D864DF903E5}"/>
              </a:ext>
            </a:extLst>
          </p:cNvPr>
          <p:cNvSpPr txBox="1"/>
          <p:nvPr/>
        </p:nvSpPr>
        <p:spPr>
          <a:xfrm>
            <a:off x="2452242" y="2623700"/>
            <a:ext cx="26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30BBC-227C-0446-8C0D-D88E1CDEA5FE}"/>
              </a:ext>
            </a:extLst>
          </p:cNvPr>
          <p:cNvSpPr txBox="1"/>
          <p:nvPr/>
        </p:nvSpPr>
        <p:spPr>
          <a:xfrm>
            <a:off x="1100233" y="1236057"/>
            <a:ext cx="16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667506-5A49-184D-A0DA-75174E48539B}"/>
              </a:ext>
            </a:extLst>
          </p:cNvPr>
          <p:cNvSpPr txBox="1"/>
          <p:nvPr/>
        </p:nvSpPr>
        <p:spPr>
          <a:xfrm>
            <a:off x="2022383" y="2202417"/>
            <a:ext cx="16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B942C2-9B96-C649-872D-8F0990F9E0AE}"/>
              </a:ext>
            </a:extLst>
          </p:cNvPr>
          <p:cNvSpPr txBox="1"/>
          <p:nvPr/>
        </p:nvSpPr>
        <p:spPr>
          <a:xfrm>
            <a:off x="4861297" y="1232115"/>
            <a:ext cx="275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ax=</a:t>
            </a:r>
            <a:r>
              <a:rPr lang="en-US" dirty="0" err="1">
                <a:solidFill>
                  <a:schemeClr val="accent2"/>
                </a:solidFill>
              </a:rPr>
              <a:t>fig.add_axes</a:t>
            </a:r>
            <a:r>
              <a:rPr lang="en-US" dirty="0">
                <a:solidFill>
                  <a:schemeClr val="accent2"/>
                </a:solidFill>
              </a:rPr>
              <a:t>([</a:t>
            </a:r>
            <a:r>
              <a:rPr lang="en-US" dirty="0" err="1">
                <a:solidFill>
                  <a:schemeClr val="accent2"/>
                </a:solidFill>
              </a:rPr>
              <a:t>x,y,w,h</a:t>
            </a:r>
            <a:r>
              <a:rPr lang="en-US" dirty="0">
                <a:solidFill>
                  <a:schemeClr val="accent2"/>
                </a:solidFill>
              </a:rPr>
              <a:t>])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D21508-DC30-F041-8DDA-14CC2844CBD3}"/>
              </a:ext>
            </a:extLst>
          </p:cNvPr>
          <p:cNvSpPr txBox="1"/>
          <p:nvPr/>
        </p:nvSpPr>
        <p:spPr>
          <a:xfrm>
            <a:off x="4861297" y="2202417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ax= axes('</a:t>
            </a:r>
            <a:r>
              <a:rPr lang="en-US" sz="1800" dirty="0" err="1">
                <a:solidFill>
                  <a:schemeClr val="accent1"/>
                </a:solidFill>
              </a:rPr>
              <a:t>Parent',fig,’position</a:t>
            </a:r>
            <a:r>
              <a:rPr lang="en-US" sz="1800" dirty="0">
                <a:solidFill>
                  <a:schemeClr val="accent1"/>
                </a:solidFill>
              </a:rPr>
              <a:t>’,[</a:t>
            </a:r>
            <a:r>
              <a:rPr lang="en-US" sz="1800" dirty="0" err="1">
                <a:solidFill>
                  <a:schemeClr val="accent1"/>
                </a:solidFill>
              </a:rPr>
              <a:t>x,y,w,h</a:t>
            </a:r>
            <a:r>
              <a:rPr lang="en-US" sz="1800" dirty="0">
                <a:solidFill>
                  <a:schemeClr val="accent1"/>
                </a:solidFill>
              </a:rPr>
              <a:t>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2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6169</TotalTime>
  <Words>1299</Words>
  <Application>Microsoft Macintosh PowerPoint</Application>
  <PresentationFormat>On-screen Show (16:9)</PresentationFormat>
  <Paragraphs>186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EAS2655 – Week 8</vt:lpstr>
      <vt:lpstr>Data visualization</vt:lpstr>
      <vt:lpstr>Data visualization</vt:lpstr>
      <vt:lpstr>Preparing high quality figures</vt:lpstr>
      <vt:lpstr>PowerPoint Presentation</vt:lpstr>
      <vt:lpstr>Figure sizing</vt:lpstr>
      <vt:lpstr>Figure sizing</vt:lpstr>
      <vt:lpstr>Add axes to figure</vt:lpstr>
      <vt:lpstr>PowerPoint Presentation</vt:lpstr>
      <vt:lpstr>Choose colors (line plot)</vt:lpstr>
      <vt:lpstr>PowerPoint Presentation</vt:lpstr>
      <vt:lpstr>Choose colors (line plot)</vt:lpstr>
      <vt:lpstr>Choose colors (pcolor plot)</vt:lpstr>
      <vt:lpstr>Choose colors (pcolor plot)</vt:lpstr>
      <vt:lpstr>What is wrong with rainbow-like color maps (e.g., jet)?</vt:lpstr>
      <vt:lpstr>Save figure to file</vt:lpstr>
      <vt:lpstr>Rasterize your colored maps</vt:lpstr>
      <vt:lpstr>What is NetCDF data</vt:lpstr>
      <vt:lpstr>Why NetCDF </vt:lpstr>
      <vt:lpstr>PowerPoint Presentation</vt:lpstr>
      <vt:lpstr>Exercise 1: Working with NetCDF data</vt:lpstr>
      <vt:lpstr>Exercise 1: Working with NetCDF data</vt:lpstr>
      <vt:lpstr>PowerPoint Presentation</vt:lpstr>
      <vt:lpstr>Exercise 2: Making global maps with different projections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EAS2655</dc:title>
  <dc:creator>Ito, Takamitsu</dc:creator>
  <cp:lastModifiedBy>Liu, Pengfei</cp:lastModifiedBy>
  <cp:revision>71</cp:revision>
  <dcterms:created xsi:type="dcterms:W3CDTF">2020-08-17T11:38:51Z</dcterms:created>
  <dcterms:modified xsi:type="dcterms:W3CDTF">2023-02-28T16:03:28Z</dcterms:modified>
</cp:coreProperties>
</file>